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media1.mp4" ContentType="video/unknown"/>
  <Override PartName="/ppt/media/media2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+mj-lt"/>
                <a:ea typeface="+mj-ea"/>
                <a:cs typeface="+mj-cs"/>
                <a:sym typeface="Helvetica"/>
              </a:defRPr>
            </a:lvl1pPr>
            <a:lvl2pPr marL="794084" indent="-336884" algn="ctr">
              <a:spcBef>
                <a:spcPts val="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lvl2pPr>
            <a:lvl3pPr marL="1251284" indent="-336884" algn="ctr">
              <a:spcBef>
                <a:spcPts val="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lvl3pPr>
            <a:lvl4pPr marL="1708484" indent="-336884" algn="ctr">
              <a:spcBef>
                <a:spcPts val="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lvl4pPr>
            <a:lvl5pPr marL="2165684" indent="-336884" algn="ctr">
              <a:spcBef>
                <a:spcPts val="0"/>
              </a:spcBef>
              <a:defRPr b="1"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Shape 94"/>
          <p:cNvSpPr/>
          <p:nvPr>
            <p:ph type="body" sz="quarter" idx="13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4000"/>
            </a:pP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, odrážky,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degruyter.com/view/j/pjvs.2013.16.issue-4/pjvs-2013-0118/pjvs-2013-0118.xml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14094">
              <a:defRPr sz="6300"/>
            </a:lvl1pPr>
          </a:lstStyle>
          <a:p>
            <a:pPr/>
            <a:r>
              <a:t>Tenkojehelná biopsie vnitřních orgánů pod USG kontrolou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6104240"/>
            <a:ext cx="10464800" cy="176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defRPr sz="2900">
                <a:solidFill>
                  <a:srgbClr val="FFFFFF"/>
                </a:solidFill>
              </a:defRPr>
            </a:pPr>
            <a:r>
              <a:t>IVA  2015/1600/11</a:t>
            </a:r>
          </a:p>
          <a:p>
            <a:pPr>
              <a:lnSpc>
                <a:spcPct val="80000"/>
              </a:lnSpc>
              <a:defRPr sz="2900">
                <a:solidFill>
                  <a:srgbClr val="FFFFFF"/>
                </a:solidFill>
              </a:defRPr>
            </a:pPr>
          </a:p>
          <a:p>
            <a:pPr>
              <a:lnSpc>
                <a:spcPct val="96000"/>
              </a:lnSpc>
              <a:defRPr sz="2900">
                <a:solidFill>
                  <a:srgbClr val="FFFFFF"/>
                </a:solidFill>
              </a:defRPr>
            </a:pPr>
            <a:r>
              <a:t>Řešitelé:	Gabriela Sadílková </a:t>
            </a:r>
          </a:p>
          <a:p>
            <a:pPr>
              <a:lnSpc>
                <a:spcPct val="96000"/>
              </a:lnSpc>
              <a:defRPr sz="2900">
                <a:solidFill>
                  <a:srgbClr val="FFFFFF"/>
                </a:solidFill>
              </a:defRPr>
            </a:pPr>
            <a:r>
              <a:t>							MVDr. Kristína Řeháková, Ph.D.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Tenkojehelná biopsie jater</a:t>
            </a:r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22084">
              <a:lnSpc>
                <a:spcPct val="90000"/>
              </a:lnSpc>
              <a:spcBef>
                <a:spcPts val="2900"/>
              </a:spcBef>
              <a:buSzTx/>
              <a:buNone/>
              <a:defRPr sz="3060"/>
            </a:pPr>
            <a:r>
              <a:t>TECHNIKA ODBĚRU</a:t>
            </a:r>
          </a:p>
          <a:p>
            <a:pPr marL="330326" indent="-330326" defTabSz="422084">
              <a:lnSpc>
                <a:spcPct val="90000"/>
              </a:lnSpc>
              <a:spcBef>
                <a:spcPts val="2900"/>
              </a:spcBef>
              <a:defRPr sz="3060"/>
            </a:pPr>
            <a:r>
              <a:t>přiložení sondy a vizualizace orgánu</a:t>
            </a:r>
          </a:p>
          <a:p>
            <a:pPr marL="330326" indent="-330326" defTabSz="422084">
              <a:lnSpc>
                <a:spcPct val="90000"/>
              </a:lnSpc>
              <a:spcBef>
                <a:spcPts val="2900"/>
              </a:spcBef>
              <a:defRPr sz="3060"/>
            </a:pPr>
            <a:r>
              <a:t>zavedení jehly s nasazenou stříkačkou perkutánně transabdominálně (většina psů a koček)/ transtorakálně (psi s hlubokým hrudníkem)</a:t>
            </a:r>
          </a:p>
          <a:p>
            <a:pPr marL="330326" indent="-330326" defTabSz="422084">
              <a:lnSpc>
                <a:spcPct val="90000"/>
              </a:lnSpc>
              <a:spcBef>
                <a:spcPts val="2900"/>
              </a:spcBef>
              <a:defRPr sz="3060"/>
            </a:pPr>
            <a:r>
              <a:t>jemné povytažení a znovuzavedení jehly několikrát za sebou / aspirace</a:t>
            </a:r>
          </a:p>
          <a:p>
            <a:pPr marL="330326" indent="-330326" defTabSz="422084">
              <a:lnSpc>
                <a:spcPct val="90000"/>
              </a:lnSpc>
              <a:spcBef>
                <a:spcPts val="2900"/>
              </a:spcBef>
              <a:defRPr sz="3060"/>
            </a:pPr>
            <a:r>
              <a:t>vytažení jehly</a:t>
            </a:r>
          </a:p>
          <a:p>
            <a:pPr marL="330326" indent="-330326" defTabSz="422084">
              <a:lnSpc>
                <a:spcPct val="90000"/>
              </a:lnSpc>
              <a:spcBef>
                <a:spcPts val="2900"/>
              </a:spcBef>
              <a:defRPr sz="3060"/>
            </a:pPr>
            <a:r>
              <a:t>vytlačení obsahu jehly na podložní sklo pomocí vzduchu ve stříkačce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00"/>
            </a:pP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" name="media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273334" y="0"/>
            <a:ext cx="15551468" cy="8749837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463959" y="439406"/>
            <a:ext cx="7454164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zavedení jehly pod USG kontrolou</a:t>
            </a:r>
          </a:p>
        </p:txBody>
      </p:sp>
      <p:sp>
        <p:nvSpPr>
          <p:cNvPr id="154" name="Shape 154"/>
          <p:cNvSpPr/>
          <p:nvPr/>
        </p:nvSpPr>
        <p:spPr>
          <a:xfrm>
            <a:off x="483548" y="8751354"/>
            <a:ext cx="284967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spustit video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3433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00"/>
            </a:pPr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8" name="media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1749" y="28632"/>
            <a:ext cx="11475213" cy="8606409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323875" y="4319537"/>
            <a:ext cx="5122445" cy="5461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vizualizace hrotu jehly</a:t>
            </a:r>
            <a:r>
              <a:t> na USG</a:t>
            </a:r>
          </a:p>
        </p:txBody>
      </p:sp>
      <p:sp>
        <p:nvSpPr>
          <p:cNvPr id="160" name="Shape 160"/>
          <p:cNvSpPr/>
          <p:nvPr/>
        </p:nvSpPr>
        <p:spPr>
          <a:xfrm flipV="1">
            <a:off x="4124604" y="3393518"/>
            <a:ext cx="537122" cy="537122"/>
          </a:xfrm>
          <a:prstGeom prst="line">
            <a:avLst/>
          </a:prstGeom>
          <a:ln w="25400">
            <a:solidFill>
              <a:srgbClr val="FFFB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916590" y="8789010"/>
            <a:ext cx="284967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spustit video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000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Tenkojehelná biopsie</a:t>
            </a: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3600">
                <a:latin typeface="+mj-lt"/>
                <a:ea typeface="+mj-ea"/>
                <a:cs typeface="+mj-cs"/>
                <a:sym typeface="Helvetica"/>
              </a:defRPr>
            </a:pPr>
            <a:r>
              <a:t>LITERATURA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300"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GLIŃSKA-SUCHOCKA, K., M. JANKOWSKI, K. KUBIAK, J. SPUŻAK, S. DZIMIRA a J. NICPOŃ. Fine needle biopsy of abdominal organs in dogs – indications, contraindications and performance technique. Polish Journal of Veterinary Sciences [online]. 2013-01-1, </a:t>
            </a:r>
            <a:r>
              <a:rPr b="1"/>
              <a:t>16</a:t>
            </a:r>
            <a:r>
              <a:t>(4): - [cit. 2015-11-28]. DOI: 10.2478/pjvs-2013-0118. ISSN 1505-1773. Dostupné z: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http://www.degruyter.com/view/j/pjvs.2013.16.issue-4/pjvs-2013-0118/pjvs-2013-0118.xml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400" u="sng">
                <a:latin typeface="+mj-lt"/>
                <a:ea typeface="+mj-ea"/>
                <a:cs typeface="+mj-cs"/>
                <a:sym typeface="Helvetica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NYLAND, Thomas G a John S MATTOON. Small animal diagnostic ultrasound. 2nd ed. Philadelphia, Pa.: W.B. Saunders Co., c2002, xv, 461 p. ISBN 0721677886.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Tenkojehelná biopsie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INDIKACE</a:t>
            </a:r>
          </a:p>
          <a:p>
            <a:pPr>
              <a:defRPr sz="3600"/>
            </a:pPr>
            <a:r>
              <a:t>USG detekce lézí (fokálních/difuzních)</a:t>
            </a:r>
          </a:p>
          <a:p>
            <a:pPr>
              <a:defRPr sz="3600"/>
            </a:pPr>
            <a:r>
              <a:t>staging neoplastického procesu</a:t>
            </a:r>
          </a:p>
          <a:p>
            <a:pPr>
              <a:defRPr sz="3600"/>
            </a:pPr>
            <a:r>
              <a:t>abnormální biochemický obraz spojený se specifickým orgánem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00"/>
            </a:lvl1pPr>
          </a:lstStyle>
          <a:p>
            <a:pPr/>
            <a:r>
              <a:t>Tenkojehelná biopsie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54990"/>
          <a:lstStyle/>
          <a:p>
            <a:pPr marL="0" indent="0" defTabSz="469463">
              <a:spcBef>
                <a:spcPts val="3300"/>
              </a:spcBef>
              <a:buSzTx/>
              <a:buNone/>
              <a:defRPr sz="2952"/>
            </a:pPr>
            <a:r>
              <a:t>TKÁNĚ VHODNÉ K BIOPSII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játra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slezina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ledviny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nadledviny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pankreas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</a:p>
          <a:p>
            <a:pPr marL="367405" indent="-367405" defTabSz="469463">
              <a:spcBef>
                <a:spcPts val="3300"/>
              </a:spcBef>
              <a:defRPr sz="2952"/>
            </a:pP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plíce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masa na střevní sliznici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mízní uzliny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mediastinální léze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prostata</a:t>
            </a:r>
          </a:p>
          <a:p>
            <a:pPr marL="367405" indent="-367405" defTabSz="469463">
              <a:spcBef>
                <a:spcPts val="3300"/>
              </a:spcBef>
              <a:defRPr sz="2952"/>
            </a:pPr>
            <a:r>
              <a:t>štítná žláza + příštítná tělíska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Tenkojehelná biopsie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KONTRAINDIKACE</a:t>
            </a:r>
          </a:p>
          <a:p>
            <a:pPr>
              <a:defRPr sz="3600"/>
            </a:pPr>
            <a:r>
              <a:t>pacient s efuzí - vyšší riziko krvácení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Tenkojehelná biopsie jater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Tenkojehelná biopsie jater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96569">
              <a:spcBef>
                <a:spcPts val="3500"/>
              </a:spcBef>
              <a:buSzTx/>
              <a:buNone/>
              <a:defRPr sz="3600"/>
            </a:pPr>
            <a:r>
              <a:t>INDIKACE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hepatomegalie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novotvary nodulárního charakteru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staging onkologických pacientů (mastocytom, lymfom, karcinom)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nevysvětlitelné zvýšení jaterních enzymů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jiný abnormální USG nález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243">
              <a:defRPr sz="7440"/>
            </a:lvl1pPr>
          </a:lstStyle>
          <a:p>
            <a:pPr/>
            <a:r>
              <a:t>Tenkojehelná biopsie jater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96569">
              <a:spcBef>
                <a:spcPts val="3500"/>
              </a:spcBef>
              <a:buSzTx/>
              <a:buNone/>
              <a:defRPr sz="3600"/>
            </a:pPr>
            <a:r>
              <a:t>SPOTŘEBNÍ MATERIÁL A VYBAVENÍ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lineární sonda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jehla 22</a:t>
            </a:r>
            <a:r>
              <a:t>G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5 ml stříkačka</a:t>
            </a:r>
          </a:p>
          <a:p>
            <a:pPr marL="388620" indent="-388620" defTabSz="496569">
              <a:spcBef>
                <a:spcPts val="3500"/>
              </a:spcBef>
              <a:defRPr sz="3600"/>
            </a:pPr>
            <a:r>
              <a:t>podložní skl</a:t>
            </a:r>
            <a:r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Tenkojehelná biopsie jater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PŘÍPRAVA PACIENTA </a:t>
            </a:r>
          </a:p>
          <a:p>
            <a:pPr marL="381000" indent="-381000">
              <a:buSzPct val="100000"/>
              <a:defRPr sz="3600"/>
            </a:pPr>
            <a:r>
              <a:t>celková anestezie/sedace</a:t>
            </a:r>
          </a:p>
          <a:p>
            <a:pPr marL="320842" indent="-320842" defTabSz="496569">
              <a:spcBef>
                <a:spcPts val="3500"/>
              </a:spcBef>
              <a:buSzPct val="100000"/>
              <a:defRPr sz="3600"/>
            </a:pPr>
            <a:r>
              <a:t>příprava </a:t>
            </a:r>
            <a:r>
              <a:t>místa odběru (</a:t>
            </a:r>
            <a:r>
              <a:t>oholení</a:t>
            </a:r>
            <a:r>
              <a:t> a </a:t>
            </a:r>
            <a:r>
              <a:t>dezinfekce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00"/>
            </a:pPr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9150" y="0"/>
            <a:ext cx="14643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592742" y="896868"/>
            <a:ext cx="4567252" cy="685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oholení a desinfekce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